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sldIdLst>
    <p:sldId id="265" r:id="rId2"/>
    <p:sldId id="266" r:id="rId3"/>
    <p:sldId id="267" r:id="rId4"/>
    <p:sldId id="268" r:id="rId5"/>
    <p:sldId id="281" r:id="rId6"/>
    <p:sldId id="269" r:id="rId7"/>
    <p:sldId id="270" r:id="rId8"/>
    <p:sldId id="271" r:id="rId9"/>
    <p:sldId id="272" r:id="rId10"/>
    <p:sldId id="273" r:id="rId11"/>
    <p:sldId id="274" r:id="rId12"/>
    <p:sldId id="279" r:id="rId13"/>
    <p:sldId id="282" r:id="rId14"/>
    <p:sldId id="275" r:id="rId15"/>
    <p:sldId id="283" r:id="rId16"/>
    <p:sldId id="284" r:id="rId17"/>
    <p:sldId id="278" r:id="rId18"/>
    <p:sldId id="285" r:id="rId19"/>
    <p:sldId id="286" r:id="rId20"/>
    <p:sldId id="280" r:id="rId21"/>
    <p:sldId id="289" r:id="rId22"/>
    <p:sldId id="287" r:id="rId23"/>
    <p:sldId id="264" r:id="rId24"/>
    <p:sldId id="288" r:id="rId25"/>
  </p:sldIdLst>
  <p:sldSz cx="12192000" cy="6858000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5DD"/>
    <a:srgbClr val="717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99" autoAdjust="0"/>
  </p:normalViewPr>
  <p:slideViewPr>
    <p:cSldViewPr>
      <p:cViewPr varScale="1">
        <p:scale>
          <a:sx n="96" d="100"/>
          <a:sy n="96" d="100"/>
        </p:scale>
        <p:origin x="558" y="72"/>
      </p:cViewPr>
      <p:guideLst>
        <p:guide orient="horz" pos="384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E985C-8A7F-4C06-9539-5476E40F98D8}" type="datetimeFigureOut">
              <a:rPr lang="ru-RU" smtClean="0"/>
              <a:t>06.06.2016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47BE8-7F56-415B-906D-A2E342612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31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день! Тема моей дипломной работы – проектирование и разработка прототипа интегрированного решения по консолидации ресурсов СХД серии </a:t>
            </a:r>
            <a:r>
              <a:rPr lang="en-US" baseline="0" dirty="0" smtClean="0"/>
              <a:t>EMC VNX </a:t>
            </a:r>
            <a:r>
              <a:rPr lang="ru-RU" baseline="0" dirty="0" smtClean="0"/>
              <a:t>на основе существующих компонентов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3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 smtClean="0"/>
              <a:t>Третий продукт – Настольное</a:t>
            </a:r>
            <a:r>
              <a:rPr lang="ru-RU" baseline="0" dirty="0" smtClean="0"/>
              <a:t> приложение-утилита </a:t>
            </a:r>
            <a:r>
              <a:rPr lang="en-US" baseline="0" dirty="0" smtClean="0"/>
              <a:t>VNX Sizer, </a:t>
            </a:r>
            <a:r>
              <a:rPr lang="ru-RU" baseline="0" dirty="0" smtClean="0"/>
              <a:t>которая позволяет рассчитать характеристики СХД и входящих в нее физических пулов под заданной нагрузкой приложений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Не имеет сетевого интерфейса, только пользовательский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Можно использовать как консольную утилиту – принимает и отдает данные о системе, пулах и приложениях через файл в формате </a:t>
            </a:r>
            <a:r>
              <a:rPr lang="en-US" baseline="0" dirty="0" smtClean="0"/>
              <a:t>JSON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21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 smtClean="0"/>
              <a:t>Все три продукта вместе предоставляют достаточный объем функциональности и информации об СХД для решения поставленной задачи</a:t>
            </a:r>
            <a:endParaRPr lang="en-US" sz="120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dirty="0" smtClean="0"/>
              <a:t>Компонент-интегратор представляет</a:t>
            </a:r>
            <a:r>
              <a:rPr lang="ru-RU" sz="1200" baseline="0" dirty="0" smtClean="0"/>
              <a:t> собой самостоятельное веб-приложение с пользовательским интерфейсом, который будет взаимодействовать с остальными компонентами по сетевому протоколу.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1200" baseline="0" dirty="0" smtClean="0"/>
              <a:t>Для </a:t>
            </a:r>
            <a:r>
              <a:rPr lang="en-US" sz="1200" baseline="0" dirty="0" smtClean="0"/>
              <a:t>VNX Sizer </a:t>
            </a:r>
            <a:r>
              <a:rPr lang="ru-RU" sz="1200" baseline="0" dirty="0" smtClean="0"/>
              <a:t>будет необходимо реализовать оболочку для сетевого взаимодействия</a:t>
            </a:r>
            <a:endParaRPr lang="ru-RU" sz="1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303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- </a:t>
            </a:r>
            <a:r>
              <a:rPr lang="ru-RU" baseline="0" dirty="0" smtClean="0"/>
              <a:t>Как можно заметить, пользователю больше не нужно осуществлять какие-либо действия по подбору вручную, требуется только ввод исходных данных. Более подробно данный сценарий описан в п.1.3.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9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</a:t>
            </a:r>
            <a:r>
              <a:rPr lang="ru-RU" dirty="0" smtClean="0"/>
              <a:t>Для проектируемых компонентов можно выделить следующие высокоуровневые</a:t>
            </a:r>
            <a:r>
              <a:rPr lang="ru-RU" baseline="0" dirty="0" smtClean="0"/>
              <a:t> варианты использования.</a:t>
            </a:r>
          </a:p>
          <a:p>
            <a:r>
              <a:rPr lang="en-US" baseline="0" dirty="0" smtClean="0"/>
              <a:t>-  </a:t>
            </a:r>
            <a:r>
              <a:rPr lang="ru-RU" baseline="0" dirty="0" smtClean="0"/>
              <a:t>Более детальное их описание с развернутыми диаграммами деятельности приведено в п.2.1.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45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 smtClean="0"/>
              <a:t>Все</a:t>
            </a:r>
            <a:r>
              <a:rPr lang="ru-RU" baseline="0" dirty="0" smtClean="0"/>
              <a:t> компоненты системы развернуты в виртуальной инфраструктуре для удобства быстрого развертывания и бэкапа как отдельных компонент, так и всего состояния системы в целом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Компонент </a:t>
            </a:r>
            <a:r>
              <a:rPr lang="en-US" baseline="0" dirty="0" err="1" smtClean="0"/>
              <a:t>Vipr</a:t>
            </a:r>
            <a:r>
              <a:rPr lang="en-US" baseline="0" dirty="0" smtClean="0"/>
              <a:t> </a:t>
            </a:r>
            <a:r>
              <a:rPr lang="ru-RU" baseline="0" dirty="0" smtClean="0"/>
              <a:t>взаимодействует с СХД через компонент-прослойку, что и является причиной отсутствия в нем детальной информации о производительности СХД и ее ресурсов. Компонент </a:t>
            </a:r>
            <a:r>
              <a:rPr lang="en-US" baseline="0" dirty="0" smtClean="0"/>
              <a:t>SRM </a:t>
            </a:r>
            <a:r>
              <a:rPr lang="ru-RU" baseline="0" dirty="0" smtClean="0"/>
              <a:t>взаимодействует с СХД напрямую, и этап информация ему доступна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Для реализуемых компонентов реализованы собственные сетевые протоколы взаимодействия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Выбор способа взаимодействие с остальными компонентами обусловлен наличием у них соответствующих протоколов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59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  </a:t>
            </a:r>
            <a:r>
              <a:rPr lang="ru-RU" baseline="0" dirty="0" smtClean="0"/>
              <a:t>Использование </a:t>
            </a:r>
            <a:r>
              <a:rPr lang="en-US" baseline="0" dirty="0" smtClean="0"/>
              <a:t>Spring </a:t>
            </a:r>
            <a:r>
              <a:rPr lang="ru-RU" baseline="0" dirty="0" smtClean="0"/>
              <a:t>и организация взаимодействия по сети подразумевает наличие контроллера и сервисов. 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Контроллер занимается валидацией, обработкой запросов и делегированием задач сервисам. 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На слайде также изображена часть классов, иерархия которых отображает структуру входных и выходных </a:t>
            </a:r>
            <a:r>
              <a:rPr lang="en-US" baseline="0" dirty="0" smtClean="0"/>
              <a:t>JSON </a:t>
            </a:r>
            <a:r>
              <a:rPr lang="ru-RU" baseline="0" dirty="0" smtClean="0"/>
              <a:t>файлов, с которыми работает утилита </a:t>
            </a:r>
            <a:r>
              <a:rPr lang="en-US" baseline="0" dirty="0" smtClean="0"/>
              <a:t>Sizer</a:t>
            </a:r>
            <a:r>
              <a:rPr lang="ru-RU" baseline="0" dirty="0" smtClean="0"/>
              <a:t>.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12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-   Так как основной</a:t>
            </a:r>
            <a:r>
              <a:rPr lang="ru-RU" baseline="0" dirty="0" smtClean="0"/>
              <a:t> компонент системы также основан на </a:t>
            </a:r>
            <a:r>
              <a:rPr lang="en-US" baseline="0" dirty="0" smtClean="0"/>
              <a:t>Spring</a:t>
            </a:r>
            <a:r>
              <a:rPr lang="ru-RU" baseline="0" dirty="0" smtClean="0"/>
              <a:t>, в нем тоже присутствует контроллер и сервисы.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-   В отличие от </a:t>
            </a:r>
            <a:r>
              <a:rPr lang="en-US" baseline="0" dirty="0" smtClean="0"/>
              <a:t>Sizer, </a:t>
            </a:r>
            <a:r>
              <a:rPr lang="ru-RU" baseline="0" dirty="0" smtClean="0"/>
              <a:t>данный компонент предоставляет пользовательский интерфейс</a:t>
            </a:r>
            <a:r>
              <a:rPr lang="en-US" baseline="0" dirty="0" smtClean="0"/>
              <a:t> </a:t>
            </a:r>
            <a:r>
              <a:rPr lang="ru-RU" baseline="0" dirty="0" smtClean="0"/>
              <a:t>с поддержкой сессии для хранения снимка статических и динамических характеристик нижележащих СХД.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Данный подход обоснован тем, что динамические характеристики рассматриваются в совокупности за достаточно большой период времени, и данное их отображение имеет незначительные изменения в реальном времени.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Все запросы делегируются главному сервису, который с помощью других узкоспециализированных сервисов решает поставленные задачи. В отличии от монолтной архитектуры или взаимодействия всех сервисов напрямую друг с другом, такой подход сильно упрощает тестирование и позволяет четко разделять бизнес-логику, что упрощает модификацию и расширение системы.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998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-    Так как автоматизируемый процесс лишь немного расширяет</a:t>
            </a:r>
            <a:r>
              <a:rPr lang="ru-RU" baseline="0" dirty="0" smtClean="0"/>
              <a:t> логическую информационную структуру </a:t>
            </a:r>
            <a:r>
              <a:rPr lang="en-US" baseline="0" dirty="0" smtClean="0"/>
              <a:t>Virtual Pool</a:t>
            </a:r>
            <a:r>
              <a:rPr lang="ru-RU" baseline="0" dirty="0" smtClean="0"/>
              <a:t>, то достаточно хранить лишь его идентификатор в </a:t>
            </a:r>
            <a:r>
              <a:rPr lang="en-US" baseline="0" dirty="0" smtClean="0"/>
              <a:t>Vipr</a:t>
            </a:r>
            <a:r>
              <a:rPr lang="ru-RU" baseline="0" dirty="0" smtClean="0"/>
              <a:t>, имя, заданное время отклика и информацию о приложениях, для которых он создавался. </a:t>
            </a:r>
          </a:p>
          <a:p>
            <a:r>
              <a:rPr lang="ru-RU" baseline="0" dirty="0" smtClean="0"/>
              <a:t>-    Напрямую для реализации автоматизируемого процесса сохранение каких-либо данных в базу не требуется, однако для дальнейшего выделения ресурсов на основе созданного пула данная информация будет необходима для поддержания требуемого уровня производительности.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71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Компонент-оболочка для </a:t>
            </a:r>
            <a:r>
              <a:rPr lang="en-US" baseline="0" dirty="0" smtClean="0"/>
              <a:t>VNX Sizer </a:t>
            </a:r>
            <a:r>
              <a:rPr lang="ru-RU" baseline="0" dirty="0" smtClean="0"/>
              <a:t>предоставляет метод, принимающий информацию о СХД, конфигурации пула и нагрузке, и отдает характеристики  этого пула под заданной нагрузкой.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Большинство информации представляет собой численную, либо идентификационную форму, однако некоторые параметры, такие как тип СХД, версия прошивки заранее определены утилитой и поэтому оформлены в виде перечислений, что упростит валидацию и отклонит некорректные запросы, не доводя их непосредственно до утилиты. 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Ввиду простоты интерфейса и использованию </a:t>
            </a:r>
            <a:r>
              <a:rPr lang="en-US" baseline="0" dirty="0" smtClean="0"/>
              <a:t>JSON </a:t>
            </a:r>
            <a:r>
              <a:rPr lang="ru-RU" baseline="0" dirty="0" smtClean="0"/>
              <a:t>в качестве формата обмена данными для </a:t>
            </a:r>
            <a:r>
              <a:rPr lang="en-US" baseline="0" dirty="0" smtClean="0"/>
              <a:t>VNX Sizer </a:t>
            </a:r>
            <a:r>
              <a:rPr lang="ru-RU" baseline="0" dirty="0" smtClean="0"/>
              <a:t>данный интерфейс представляет собой </a:t>
            </a:r>
            <a:r>
              <a:rPr lang="en-US" baseline="0" dirty="0" smtClean="0"/>
              <a:t>RPC </a:t>
            </a:r>
            <a:r>
              <a:rPr lang="ru-RU" baseline="0" dirty="0" smtClean="0"/>
              <a:t>поверх </a:t>
            </a:r>
            <a:r>
              <a:rPr lang="en-US" baseline="0" dirty="0" smtClean="0"/>
              <a:t>HTTP </a:t>
            </a:r>
            <a:r>
              <a:rPr lang="ru-RU" baseline="0" dirty="0" smtClean="0"/>
              <a:t>с </a:t>
            </a:r>
            <a:r>
              <a:rPr lang="en-US" baseline="0" dirty="0" smtClean="0"/>
              <a:t>JSON </a:t>
            </a:r>
            <a:r>
              <a:rPr lang="ru-RU" baseline="0" dirty="0" smtClean="0"/>
              <a:t>в качестве формата передачи данных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49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Главный компонент системы</a:t>
            </a:r>
            <a:r>
              <a:rPr lang="ru-RU" baseline="0" dirty="0" smtClean="0"/>
              <a:t> предоставляет 5 методов сетевого взаимодействия – непосредственно открытие веб-страницы, получение списка </a:t>
            </a:r>
            <a:r>
              <a:rPr lang="en-US" baseline="0" dirty="0" smtClean="0"/>
              <a:t>SP </a:t>
            </a:r>
            <a:r>
              <a:rPr lang="ru-RU" baseline="0" dirty="0" smtClean="0"/>
              <a:t>с краткой информацией об их производительности, детальную информацию о конкретном </a:t>
            </a:r>
            <a:r>
              <a:rPr lang="en-US" baseline="0" dirty="0" smtClean="0"/>
              <a:t>SP, </a:t>
            </a:r>
            <a:r>
              <a:rPr lang="ru-RU" baseline="0" dirty="0" smtClean="0"/>
              <a:t>метод для расчета характеристик пулов под заданной нагрузкой, а также два метода для создания </a:t>
            </a:r>
            <a:r>
              <a:rPr lang="en-US" baseline="0" dirty="0" smtClean="0"/>
              <a:t>VP </a:t>
            </a:r>
            <a:r>
              <a:rPr lang="ru-RU" baseline="0" dirty="0" smtClean="0"/>
              <a:t>и получения списка созданных </a:t>
            </a:r>
            <a:r>
              <a:rPr lang="en-US" baseline="0" dirty="0" smtClean="0"/>
              <a:t>VP. </a:t>
            </a:r>
            <a:r>
              <a:rPr lang="ru-RU" baseline="0" dirty="0" smtClean="0"/>
              <a:t>Последний метод не является необходимым для рассматриваемого рварианта использования, но наглядно иллюстрирует то, как будут реализовываться смежные варианты использования. Несмотря на то, что логика работы с некоторыми методами очень похожа на </a:t>
            </a:r>
            <a:r>
              <a:rPr lang="en-US" baseline="0" dirty="0" smtClean="0"/>
              <a:t>REST</a:t>
            </a:r>
            <a:r>
              <a:rPr lang="ru-RU" baseline="0" dirty="0" smtClean="0"/>
              <a:t>, почти все запросы зависят от </a:t>
            </a:r>
            <a:r>
              <a:rPr lang="en-US" baseline="0" dirty="0" smtClean="0"/>
              <a:t>HTTP </a:t>
            </a:r>
            <a:r>
              <a:rPr lang="ru-RU" baseline="0" dirty="0" smtClean="0"/>
              <a:t>сессии, поэтому предствляют собой обычные удаленные вызовы методов. Так как вызову буду осуществляться из </a:t>
            </a:r>
            <a:r>
              <a:rPr lang="en-US" baseline="0" dirty="0" smtClean="0"/>
              <a:t>WEB-</a:t>
            </a:r>
            <a:r>
              <a:rPr lang="ru-RU" baseline="0" dirty="0" smtClean="0"/>
              <a:t>браузера, то в качестве формата обпять-таки выбран </a:t>
            </a:r>
            <a:r>
              <a:rPr lang="en-US" baseline="0" dirty="0" smtClean="0"/>
              <a:t>JSON</a:t>
            </a:r>
            <a:r>
              <a:rPr lang="ru-RU" baseline="0" dirty="0" smtClean="0"/>
              <a:t> ввиду простоты работы из </a:t>
            </a:r>
            <a:r>
              <a:rPr lang="en-US" baseline="0" dirty="0" smtClean="0"/>
              <a:t>JS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75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Storage Pool – </a:t>
            </a:r>
            <a:r>
              <a:rPr lang="ru-RU" sz="1200" dirty="0" smtClean="0"/>
              <a:t>единое хранилище физических дисков</a:t>
            </a:r>
            <a:r>
              <a:rPr lang="en-US" sz="1200" dirty="0" smtClean="0"/>
              <a:t>, </a:t>
            </a:r>
            <a:r>
              <a:rPr lang="ru-RU" sz="1200" dirty="0" smtClean="0"/>
              <a:t>которые автоматические конфигурируются в однотипные </a:t>
            </a:r>
            <a:r>
              <a:rPr lang="en-US" sz="1200" dirty="0" smtClean="0"/>
              <a:t>RAID</a:t>
            </a:r>
            <a:r>
              <a:rPr lang="ru-RU" sz="1200" dirty="0" smtClean="0"/>
              <a:t>-массивы. 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112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языка программирования и </a:t>
            </a:r>
            <a:r>
              <a:rPr lang="ru-RU" dirty="0" err="1" smtClean="0"/>
              <a:t>фреймворка</a:t>
            </a:r>
            <a:r>
              <a:rPr lang="ru-RU" dirty="0" smtClean="0"/>
              <a:t> для </a:t>
            </a:r>
            <a:r>
              <a:rPr lang="ru-RU" dirty="0" err="1" smtClean="0"/>
              <a:t>бэкэнд</a:t>
            </a:r>
            <a:r>
              <a:rPr lang="ru-RU" dirty="0" smtClean="0"/>
              <a:t> разработки были выбраны </a:t>
            </a:r>
            <a:r>
              <a:rPr lang="en-US" dirty="0" smtClean="0"/>
              <a:t>Java </a:t>
            </a:r>
            <a:r>
              <a:rPr lang="ru-RU" dirty="0" smtClean="0"/>
              <a:t>и </a:t>
            </a:r>
            <a:r>
              <a:rPr lang="en-US" dirty="0" smtClean="0"/>
              <a:t>Spring</a:t>
            </a:r>
            <a:r>
              <a:rPr lang="en-US" baseline="0" dirty="0" smtClean="0"/>
              <a:t>. </a:t>
            </a:r>
            <a:r>
              <a:rPr lang="ru-RU" baseline="0" dirty="0" smtClean="0"/>
              <a:t>Данный выбор обоснован необходимостью дальнейшей интеграции  решения в продукт </a:t>
            </a:r>
            <a:r>
              <a:rPr lang="en-US" baseline="0" dirty="0" smtClean="0"/>
              <a:t>Vipr, </a:t>
            </a:r>
            <a:r>
              <a:rPr lang="ru-RU" baseline="0" dirty="0" smtClean="0"/>
              <a:t>который разработан на  основе этих технологий. </a:t>
            </a:r>
            <a:endParaRPr lang="en-US" baseline="0" dirty="0" smtClean="0"/>
          </a:p>
          <a:p>
            <a:r>
              <a:rPr lang="ru-RU" baseline="0" dirty="0" smtClean="0"/>
              <a:t>Дополнительно используется модуль </a:t>
            </a:r>
            <a:r>
              <a:rPr lang="en-US" baseline="0" dirty="0" smtClean="0"/>
              <a:t>Spring Boot, </a:t>
            </a:r>
            <a:r>
              <a:rPr lang="ru-RU" baseline="0" dirty="0" smtClean="0"/>
              <a:t>который позволяет запускать и разворачивать приложение без использования стороннего сервера приложений, что упрощает процесс разработки и развертывания. В качестве базы данных используется </a:t>
            </a:r>
            <a:r>
              <a:rPr lang="en-US" baseline="0" dirty="0" smtClean="0"/>
              <a:t>MongoDB. </a:t>
            </a:r>
            <a:r>
              <a:rPr lang="ru-RU" baseline="0" dirty="0" smtClean="0"/>
              <a:t> Это обосновано структурой хранимых данный и также поддержкой со стороны </a:t>
            </a:r>
            <a:r>
              <a:rPr lang="en-US" baseline="0" dirty="0" smtClean="0"/>
              <a:t>Vipr. </a:t>
            </a:r>
            <a:r>
              <a:rPr lang="ru-RU" baseline="0" dirty="0" smtClean="0"/>
              <a:t>Для разработки веб интерфейса используется библиотека </a:t>
            </a:r>
            <a:r>
              <a:rPr lang="en-US" baseline="0" dirty="0" smtClean="0"/>
              <a:t>jQuery.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65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739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ходе данной</a:t>
            </a:r>
            <a:r>
              <a:rPr lang="ru-RU" baseline="0" dirty="0" smtClean="0"/>
              <a:t> работы были спроектированы и реализованы следующие компоненты и интерфейсы: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77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32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LUN</a:t>
            </a:r>
            <a:r>
              <a:rPr lang="ru-RU" sz="1200" baseline="0" dirty="0" smtClean="0"/>
              <a:t> </a:t>
            </a:r>
            <a:r>
              <a:rPr lang="en-US" sz="1200" dirty="0" smtClean="0"/>
              <a:t>– </a:t>
            </a:r>
            <a:r>
              <a:rPr lang="ru-RU" sz="1200" dirty="0" smtClean="0"/>
              <a:t>выделенное на </a:t>
            </a:r>
            <a:r>
              <a:rPr lang="en-US" sz="1200" dirty="0" smtClean="0"/>
              <a:t>Storage Pool </a:t>
            </a:r>
            <a:r>
              <a:rPr lang="ru-RU" sz="1200" dirty="0" smtClean="0"/>
              <a:t>пространство блокового доступа фиксированного размера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8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Virtual Pool – </a:t>
            </a:r>
            <a:r>
              <a:rPr lang="ru-RU" sz="1200" dirty="0" smtClean="0"/>
              <a:t>уровень абстракции над </a:t>
            </a:r>
            <a:r>
              <a:rPr lang="en-US" sz="1200" dirty="0" smtClean="0"/>
              <a:t>Storage Pool </a:t>
            </a:r>
            <a:r>
              <a:rPr lang="ru-RU" sz="1200" dirty="0" smtClean="0"/>
              <a:t>с консолидацией по различным параметрам, например по уровням репликации,</a:t>
            </a:r>
            <a:r>
              <a:rPr lang="ru-RU" sz="1200" baseline="0" dirty="0" smtClean="0"/>
              <a:t> бэкапов, снэпшотов или протокола доступа. Также позволяет выделять </a:t>
            </a:r>
            <a:r>
              <a:rPr lang="en-US" sz="1200" baseline="0" dirty="0" smtClean="0"/>
              <a:t>LUN</a:t>
            </a:r>
            <a:r>
              <a:rPr lang="ru-RU" sz="1200" baseline="0" dirty="0" smtClean="0"/>
              <a:t>, абстрагируясь от </a:t>
            </a:r>
            <a:r>
              <a:rPr lang="en-US" sz="1200" baseline="0" dirty="0" smtClean="0"/>
              <a:t>Storage Pools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9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Целью</a:t>
            </a:r>
            <a:r>
              <a:rPr lang="ru-RU" baseline="0" dirty="0" smtClean="0"/>
              <a:t> данной работы является частичная реализация концепции выделения ресурсов блокового доступа для СХД серии </a:t>
            </a:r>
            <a:r>
              <a:rPr lang="en-US" baseline="0" dirty="0" smtClean="0"/>
              <a:t>EMC VNX </a:t>
            </a:r>
            <a:r>
              <a:rPr lang="ru-RU" baseline="0" dirty="0" smtClean="0"/>
              <a:t>на основе требований к динаическим параметрам производительности (времени отклика), который активно используется в современных СХД более выского уровня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426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 smtClean="0"/>
              <a:t>Автоматизируемым процессом </a:t>
            </a:r>
            <a:r>
              <a:rPr lang="ru-RU" baseline="0" dirty="0" smtClean="0"/>
              <a:t>является создание виртуального пула на основе нескольких физических пулов, которые удовлетворяют требованиям приложения к времени отклика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На данный момент единое решение для автоматизации  этого процесса для СХД с минимальной конфигурацией отсутствует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Ручное выполнение процесса очень времязатратно, особенно в больших датацентрах</a:t>
            </a:r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98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baseline="0" dirty="0" smtClean="0"/>
              <a:t>Для этого администратору необходимо сначала получить информацию о наименее загруженных физических пулах из интерфейса продукта </a:t>
            </a:r>
            <a:r>
              <a:rPr lang="en-US" baseline="0" dirty="0" smtClean="0"/>
              <a:t>Vipr SRM </a:t>
            </a:r>
            <a:r>
              <a:rPr lang="ru-RU" baseline="0" dirty="0" smtClean="0"/>
              <a:t>с подходящими типами дисков и уровнями </a:t>
            </a:r>
            <a:r>
              <a:rPr lang="en-US" baseline="0" dirty="0" smtClean="0"/>
              <a:t>RAID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Ввести полученную информацию вместе с характеристиками приложения, под которое планируется в дальнейшем выделять </a:t>
            </a:r>
            <a:r>
              <a:rPr lang="en-US" baseline="0" dirty="0" smtClean="0"/>
              <a:t>LUN-</a:t>
            </a:r>
            <a:r>
              <a:rPr lang="ru-RU" baseline="0" dirty="0" smtClean="0"/>
              <a:t>ы, в утилиту </a:t>
            </a:r>
            <a:r>
              <a:rPr lang="en-US" baseline="0" dirty="0" smtClean="0"/>
              <a:t>Sizer</a:t>
            </a:r>
            <a:r>
              <a:rPr lang="ru-RU" baseline="0" dirty="0" smtClean="0"/>
              <a:t>. Она вычислят характеристики пула под заданной нагрузкой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После выполнения ею расчетов вручную выбрать пулы, которые под заданной нагрузкой будут удовлетворять требованиям производительности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Затем через интерфейс продукта </a:t>
            </a:r>
            <a:r>
              <a:rPr lang="en-US" baseline="0" dirty="0" smtClean="0"/>
              <a:t>Vipr </a:t>
            </a:r>
            <a:r>
              <a:rPr lang="ru-RU" baseline="0" dirty="0" smtClean="0"/>
              <a:t>создать виртуальный пул из выбранных физических пулов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ru-RU" baseline="0" dirty="0" smtClean="0"/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26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 smtClean="0"/>
              <a:t>Первый используемый для интеграции продукт – </a:t>
            </a:r>
            <a:r>
              <a:rPr lang="en-US" dirty="0" smtClean="0"/>
              <a:t>Vipr Controller</a:t>
            </a:r>
            <a:r>
              <a:rPr lang="ru-RU" baseline="0" dirty="0" smtClean="0"/>
              <a:t>, имеет </a:t>
            </a:r>
            <a:r>
              <a:rPr lang="en-US" baseline="0" dirty="0" smtClean="0"/>
              <a:t>Open-source </a:t>
            </a:r>
            <a:r>
              <a:rPr lang="ru-RU" baseline="0" dirty="0" smtClean="0"/>
              <a:t>версию – </a:t>
            </a:r>
            <a:r>
              <a:rPr lang="en-US" baseline="0" dirty="0" smtClean="0"/>
              <a:t>CoprHD, </a:t>
            </a:r>
            <a:r>
              <a:rPr lang="ru-RU" baseline="0" dirty="0" smtClean="0"/>
              <a:t>представляет собой  веб-платформу для централизованного управления огромным количеством разнообразных СХД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Он привносит уровень абстракции над физическими ресурсами СХД – виртуальный пул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Помимо пользовательского интерфейса имеет </a:t>
            </a:r>
            <a:r>
              <a:rPr lang="en-US" baseline="0" dirty="0" smtClean="0"/>
              <a:t>REST API </a:t>
            </a:r>
            <a:r>
              <a:rPr lang="ru-RU" baseline="0" dirty="0" smtClean="0"/>
              <a:t>для выполнения различных операций, в том числе получения базовой информации о физических ресурсах СХД</a:t>
            </a:r>
            <a:r>
              <a:rPr lang="en-US" baseline="0" dirty="0" smtClean="0"/>
              <a:t>, </a:t>
            </a:r>
            <a:r>
              <a:rPr lang="ru-RU" baseline="0" dirty="0" smtClean="0"/>
              <a:t>создания виртуальных пулов, выделения </a:t>
            </a:r>
            <a:r>
              <a:rPr lang="en-US" baseline="0" dirty="0" smtClean="0"/>
              <a:t>LUN </a:t>
            </a:r>
            <a:r>
              <a:rPr lang="ru-RU" baseline="0" dirty="0" smtClean="0"/>
              <a:t>и их экспорта на хосты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К сожалению, не поддерживает консолидацию по параметрам производительности для </a:t>
            </a:r>
            <a:r>
              <a:rPr lang="en-US" baseline="0" dirty="0" smtClean="0"/>
              <a:t>Virtual Pool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62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 smtClean="0"/>
              <a:t>Второй продукт – </a:t>
            </a:r>
            <a:r>
              <a:rPr lang="en-US" dirty="0" smtClean="0"/>
              <a:t>Vipr SRM</a:t>
            </a:r>
            <a:r>
              <a:rPr lang="ru-RU" baseline="0" dirty="0" smtClean="0"/>
              <a:t>, веб-платформа для мониторинга и анализа использования СХД и ее ресурсов в реальном времени. Позволяет получать более детальную информацию, необходимую для реализации рассматриваемого процесса. Помимо пользовательского интерфейса имеет </a:t>
            </a:r>
            <a:r>
              <a:rPr lang="en-US" baseline="0" dirty="0" smtClean="0"/>
              <a:t>SOAP API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7BE8-7F56-415B-906D-A2E34261208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2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9087" y="1226483"/>
            <a:ext cx="5996516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 sz="5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9087" y="3254375"/>
            <a:ext cx="5996516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789087" y="4953000"/>
            <a:ext cx="5996516" cy="406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83"/>
            <a:ext cx="51816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2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6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  <a:latin typeface="+mn-lt"/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  <a:latin typeface="+mn-lt"/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  <a:latin typeface="+mn-lt"/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  <a:latin typeface="+mn-lt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5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  <a:latin typeface="+mn-lt"/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  <a:latin typeface="+mn-lt"/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  <a:latin typeface="+mn-lt"/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  <a:latin typeface="+mn-lt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08000" y="1349023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62" indent="-226462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3"/>
                </a:solidFill>
              </a:defRPr>
            </a:lvl2pPr>
            <a:lvl3pPr marL="687848" indent="-224345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3"/>
                </a:solidFill>
              </a:defRPr>
            </a:lvl3pPr>
            <a:lvl4pPr marL="1140770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4pPr>
            <a:lvl5pPr marL="1602157" indent="-224345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3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62" indent="-226462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3"/>
                </a:solidFill>
              </a:defRPr>
            </a:lvl2pPr>
            <a:lvl3pPr marL="687848" indent="-224345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3"/>
                </a:solidFill>
              </a:defRPr>
            </a:lvl3pPr>
            <a:lvl4pPr marL="1140770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4pPr>
            <a:lvl5pPr marL="1602157" indent="-224345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1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ackground with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3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83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accent6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666733" indent="-228578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52248" y="6246495"/>
            <a:ext cx="781320" cy="365760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accent6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666733" indent="-228578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304810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bg2"/>
                </a:solidFill>
                <a:latin typeface="Verdana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Tx/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Tx/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Tx/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Tx/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2926" indent="-304768">
              <a:spcBef>
                <a:spcPts val="400"/>
              </a:spcBef>
              <a:buClrTx/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1" name="Picture 10" descr="VMW_09Q3_LOGO_Corp_White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gray">
          <a:xfrm>
            <a:off x="10276406" y="6319647"/>
            <a:ext cx="145064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rgbClr val="007D6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304810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095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accent5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2926" indent="-304768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3" name="Picture 2" descr="Pivotal 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945" y="6272609"/>
            <a:ext cx="1147939" cy="3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rgbClr val="9D9F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304810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68" indent="-304768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695" indent="-383080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2926" indent="-30476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3" name="Picture 2" descr="Destination Federation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5" y="6121174"/>
            <a:ext cx="596545" cy="597371"/>
          </a:xfrm>
          <a:prstGeom prst="rect">
            <a:avLst/>
          </a:prstGeom>
        </p:spPr>
      </p:pic>
      <p:pic>
        <p:nvPicPr>
          <p:cNvPr id="7" name="Picture 6" descr="VMW_09Q3_LOGO_Corp_Whit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gray">
          <a:xfrm>
            <a:off x="10660877" y="6349376"/>
            <a:ext cx="931816" cy="140967"/>
          </a:xfrm>
          <a:prstGeom prst="rect">
            <a:avLst/>
          </a:prstGeom>
        </p:spPr>
      </p:pic>
      <p:pic>
        <p:nvPicPr>
          <p:cNvPr id="10" name="Picture 9" descr="Pivotal 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87" y="6322237"/>
            <a:ext cx="738128" cy="195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30248" y="6296766"/>
            <a:ext cx="525893" cy="246187"/>
          </a:xfrm>
          <a:prstGeom prst="rect">
            <a:avLst/>
          </a:prstGeom>
        </p:spPr>
      </p:pic>
      <p:pic>
        <p:nvPicPr>
          <p:cNvPr id="13" name="Picture 12" descr="EMC logo white_300dpi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16" y="6310394"/>
            <a:ext cx="678317" cy="2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25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8" name="Rectangle 7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25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23" y="6246270"/>
            <a:ext cx="1024128" cy="330543"/>
          </a:xfrm>
          <a:prstGeom prst="rect">
            <a:avLst/>
          </a:prstGeom>
        </p:spPr>
      </p:pic>
      <p:pic>
        <p:nvPicPr>
          <p:cNvPr id="5" name="Picture 4" descr="VMW_09Q3_LOGO_Corp_White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 bwMode="gray">
          <a:xfrm>
            <a:off x="451478" y="6319647"/>
            <a:ext cx="1450641" cy="219456"/>
          </a:xfrm>
          <a:prstGeom prst="rect">
            <a:avLst/>
          </a:prstGeom>
        </p:spPr>
      </p:pic>
      <p:pic>
        <p:nvPicPr>
          <p:cNvPr id="6" name="Picture 5" descr="Cisco_white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 bwMode="gray">
          <a:xfrm>
            <a:off x="5731401" y="6237362"/>
            <a:ext cx="729203" cy="384047"/>
          </a:xfrm>
          <a:prstGeom prst="rect">
            <a:avLst/>
          </a:prstGeom>
        </p:spPr>
      </p:pic>
      <p:pic>
        <p:nvPicPr>
          <p:cNvPr id="12" name="Picture 11" descr="VC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1"/>
            <a:ext cx="1426501" cy="14265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5452533" y="1226483"/>
            <a:ext cx="6333067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21" name="Picture 20" descr="VC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1"/>
            <a:ext cx="1426501" cy="14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ew Custom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half" idx="15"/>
          </p:nvPr>
        </p:nvSpPr>
        <p:spPr bwMode="gray">
          <a:xfrm>
            <a:off x="488958" y="4580467"/>
            <a:ext cx="4762145" cy="1384300"/>
          </a:xfrm>
          <a:prstGeom prst="roundRect">
            <a:avLst>
              <a:gd name="adj" fmla="val 8499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11480" rIns="91440" anchor="t" anchorCtr="0"/>
          <a:lstStyle>
            <a:lvl1pPr marL="121909" indent="-121909">
              <a:buNone/>
              <a:defRPr lang="en-US" sz="1600" dirty="0" smtClean="0">
                <a:solidFill>
                  <a:schemeClr val="bg2"/>
                </a:solidFill>
              </a:defRPr>
            </a:lvl1pPr>
            <a:lvl2pPr>
              <a:defRPr lang="en-US" sz="2400" dirty="0" smtClean="0">
                <a:solidFill>
                  <a:schemeClr val="bg2"/>
                </a:solidFill>
              </a:defRPr>
            </a:lvl2pPr>
            <a:lvl3pPr>
              <a:defRPr lang="en-US" sz="2400" dirty="0" smtClean="0">
                <a:solidFill>
                  <a:schemeClr val="bg2"/>
                </a:solidFill>
              </a:defRPr>
            </a:lvl3pPr>
            <a:lvl4pPr>
              <a:defRPr lang="en-US" dirty="0" smtClean="0">
                <a:solidFill>
                  <a:schemeClr val="bg2"/>
                </a:solidFill>
              </a:defRPr>
            </a:lvl4pPr>
          </a:lstStyle>
          <a:p>
            <a:pPr marL="4233" lvl="0" indent="-4233" fontAlgn="auto">
              <a:spcBef>
                <a:spcPts val="0"/>
              </a:spcBef>
              <a:spcAft>
                <a:spcPts val="0"/>
              </a:spcAft>
            </a:pPr>
            <a:r>
              <a:rPr lang="ru-RU" smtClean="0"/>
              <a:t>Образец текста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020675" y="1661593"/>
            <a:ext cx="6682380" cy="1384301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 anchorCtr="0"/>
          <a:lstStyle>
            <a:lvl1pPr marL="457155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59809" indent="-15026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9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5020675" y="3121763"/>
            <a:ext cx="6682380" cy="1382504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457155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59809" indent="-15026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9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 bwMode="gray">
          <a:xfrm>
            <a:off x="5020675" y="4581150"/>
            <a:ext cx="6682380" cy="1383627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/>
          <a:lstStyle>
            <a:lvl1pPr marL="457155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59809" indent="-15026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9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2"/>
          </p:nvPr>
        </p:nvSpPr>
        <p:spPr bwMode="gray">
          <a:xfrm>
            <a:off x="8707519" y="3121763"/>
            <a:ext cx="2995564" cy="1382504"/>
          </a:xfrm>
          <a:prstGeom prst="roundRect">
            <a:avLst>
              <a:gd name="adj" fmla="val 2380"/>
            </a:avLst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0" indent="0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578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6693" indent="-228578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6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080" indent="-152384" algn="l" defTabSz="1219080" rtl="0" eaLnBrk="1" fontAlgn="auto" latinLnBrk="0" hangingPunct="1">
              <a:spcBef>
                <a:spcPts val="267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1333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2269" indent="-298419" algn="l" defTabSz="121908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2133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3"/>
          </p:nvPr>
        </p:nvSpPr>
        <p:spPr bwMode="gray">
          <a:xfrm rot="21179978">
            <a:off x="786693" y="1683687"/>
            <a:ext cx="4109939" cy="26522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isometricRightUp">
              <a:rot lat="210000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2133">
                <a:latin typeface="Verdana" pitchFamily="34" charset="0"/>
              </a:defRPr>
            </a:lvl1pPr>
            <a:lvl2pPr marL="609539" indent="0">
              <a:buNone/>
              <a:defRPr sz="3733"/>
            </a:lvl2pPr>
            <a:lvl3pPr marL="1219080" indent="0">
              <a:buNone/>
              <a:defRPr sz="3200"/>
            </a:lvl3pPr>
            <a:lvl4pPr marL="1828618" indent="0">
              <a:buNone/>
              <a:defRPr sz="2667"/>
            </a:lvl4pPr>
            <a:lvl5pPr marL="2438158" indent="0">
              <a:buNone/>
              <a:defRPr sz="2667"/>
            </a:lvl5pPr>
            <a:lvl6pPr marL="3047696" indent="0">
              <a:buNone/>
              <a:defRPr sz="2667"/>
            </a:lvl6pPr>
            <a:lvl7pPr marL="3657235" indent="0">
              <a:buNone/>
              <a:defRPr sz="2667"/>
            </a:lvl7pPr>
            <a:lvl8pPr marL="4266773" indent="0">
              <a:buNone/>
              <a:defRPr sz="2667"/>
            </a:lvl8pPr>
            <a:lvl9pPr marL="4876313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08000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19295" y="937343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22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3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C 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57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03" y="2209810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9" name="Rectangle 8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803410"/>
            <a:ext cx="8128000" cy="1592919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6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and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gray">
          <a:xfrm>
            <a:off x="0" y="9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39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39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2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3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  <a:latin typeface="+mn-lt"/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  <a:latin typeface="+mn-lt"/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  <a:latin typeface="+mn-lt"/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  <a:latin typeface="+mn-lt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68" indent="-304768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3"/>
                </a:solidFill>
              </a:defRPr>
            </a:lvl2pPr>
            <a:lvl3pPr marL="1445540" indent="-226462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3"/>
                </a:solidFill>
              </a:defRPr>
            </a:lvl3pPr>
            <a:lvl4pPr marL="1906927" indent="-224345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3"/>
                </a:solidFill>
              </a:defRPr>
            </a:lvl4pPr>
            <a:lvl5pPr marL="2359849" indent="-22646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2295"/>
            <a:ext cx="12192000" cy="524256"/>
          </a:xfrm>
          <a:prstGeom prst="rect">
            <a:avLst/>
          </a:prstGeom>
          <a:solidFill>
            <a:srgbClr val="2C95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39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4800" y="6710731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 defTabSz="609539"/>
            <a:fld id="{61F684CE-B7BB-4223-BA2B-B47808B845F1}" type="slidenum">
              <a:rPr lang="en-US" sz="800" smtClean="0">
                <a:solidFill>
                  <a:srgbClr val="717074"/>
                </a:solidFill>
              </a:rPr>
              <a:pPr algn="r" defTabSz="609539"/>
              <a:t>‹#›</a:t>
            </a:fld>
            <a:endParaRPr lang="en-US" sz="800" dirty="0" smtClean="0">
              <a:solidFill>
                <a:srgbClr val="717074"/>
              </a:solidFill>
            </a:endParaRPr>
          </a:p>
        </p:txBody>
      </p:sp>
      <p:pic>
        <p:nvPicPr>
          <p:cNvPr id="10" name="Picture 9" descr="EMC logo white_300dpi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23" y="6246270"/>
            <a:ext cx="1024128" cy="330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gray">
          <a:xfrm>
            <a:off x="488958" y="6710731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2016</a:t>
            </a:r>
            <a:r>
              <a:rPr lang="en-US" sz="800" baseline="0" dirty="0" smtClean="0">
                <a:solidFill>
                  <a:srgbClr val="717074"/>
                </a:solidFill>
              </a:rPr>
              <a:t> </a:t>
            </a:r>
            <a:r>
              <a:rPr lang="en-US" sz="800" dirty="0" smtClean="0">
                <a:solidFill>
                  <a:srgbClr val="717074"/>
                </a:solidFill>
              </a:rPr>
              <a:t>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343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iming>
    <p:tnLst>
      <p:par>
        <p:cTn id="1" dur="indefinite" restart="never" nodeType="tmRoot"/>
      </p:par>
    </p:tnLst>
  </p:timing>
  <p:txStyles>
    <p:titleStyle>
      <a:lvl1pPr algn="ctr" defTabSz="609539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5" indent="-457155" algn="l" defTabSz="609539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2" indent="-380962" algn="l" defTabSz="609539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9" indent="-304768" algn="l" defTabSz="6095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68" algn="l" defTabSz="609539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68" algn="l" defTabSz="609539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ctrTitle"/>
          </p:nvPr>
        </p:nvSpPr>
        <p:spPr>
          <a:xfrm>
            <a:off x="508000" y="1193803"/>
            <a:ext cx="11277600" cy="1914060"/>
          </a:xfrm>
        </p:spPr>
        <p:txBody>
          <a:bodyPr/>
          <a:lstStyle/>
          <a:p>
            <a:pPr algn="ctr"/>
            <a:r>
              <a:rPr lang="ru-RU" sz="3200" dirty="0"/>
              <a:t>ПРОЕКТИРОВАНИЕ И РАЗРАБОТКА ПРОТОТИПА ИНТЕГРИРОВАННОГО РЕШЕНИЯ ПО </a:t>
            </a:r>
            <a:r>
              <a:rPr lang="ru-RU" sz="3200" dirty="0" smtClean="0"/>
              <a:t>КОНСОЛИДАЦИИ РЕСУРСОВ </a:t>
            </a:r>
            <a:r>
              <a:rPr lang="ru-RU" sz="3200" dirty="0"/>
              <a:t>СХД СЕРИИ </a:t>
            </a:r>
            <a:r>
              <a:rPr lang="en-US" sz="3200" dirty="0"/>
              <a:t>EMC</a:t>
            </a:r>
            <a:r>
              <a:rPr lang="ru-RU" sz="3200" baseline="30000" dirty="0"/>
              <a:t>2</a:t>
            </a:r>
            <a:r>
              <a:rPr lang="ru-RU" sz="3200" dirty="0"/>
              <a:t> </a:t>
            </a:r>
            <a:r>
              <a:rPr lang="en-US" sz="3200" dirty="0"/>
              <a:t>VNX </a:t>
            </a:r>
            <a:r>
              <a:rPr lang="ru-RU" sz="3200" dirty="0"/>
              <a:t>НА ОСНОВЕ СУЩЕСТВУЮЩИХ КОМПОНЕНТОВ</a:t>
            </a:r>
          </a:p>
        </p:txBody>
      </p:sp>
      <p:sp>
        <p:nvSpPr>
          <p:cNvPr id="14" name="Подзаголовок 13"/>
          <p:cNvSpPr>
            <a:spLocks noGrp="1"/>
          </p:cNvSpPr>
          <p:nvPr>
            <p:ph type="subTitle" idx="1"/>
          </p:nvPr>
        </p:nvSpPr>
        <p:spPr>
          <a:xfrm>
            <a:off x="3657600" y="3530609"/>
            <a:ext cx="8128000" cy="1089025"/>
          </a:xfrm>
        </p:spPr>
        <p:txBody>
          <a:bodyPr/>
          <a:lstStyle/>
          <a:p>
            <a:pPr algn="r"/>
            <a:r>
              <a:rPr lang="ru-RU" dirty="0" smtClean="0"/>
              <a:t>Исполнитель: Трофимов В.А.</a:t>
            </a:r>
          </a:p>
          <a:p>
            <a:pPr algn="r"/>
            <a:r>
              <a:rPr lang="ru-RU" dirty="0" smtClean="0"/>
              <a:t>Науч. Руководитель: Маятин А.В.</a:t>
            </a:r>
            <a:endParaRPr lang="ru-RU" dirty="0"/>
          </a:p>
        </p:txBody>
      </p:sp>
      <p:pic>
        <p:nvPicPr>
          <p:cNvPr id="1030" name="Picture 6" descr="https://www.insight.com/content/dam/insight-web/en_US/store/emc/emc-vnx-ser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34962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primenetuk.com/wp-content/uploads/2014/11/vn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88" y="3835788"/>
            <a:ext cx="4470400" cy="22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интегрируемых продуктов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1"/>
            <a:ext cx="11277600" cy="1905000"/>
          </a:xfrm>
        </p:spPr>
        <p:txBody>
          <a:bodyPr/>
          <a:lstStyle/>
          <a:p>
            <a:r>
              <a:rPr lang="ru-RU" sz="2667" dirty="0"/>
              <a:t>Самостоятельная настольная утилита</a:t>
            </a:r>
          </a:p>
          <a:p>
            <a:r>
              <a:rPr lang="ru-RU" sz="2667" dirty="0"/>
              <a:t>Расчет характеристик СХД и </a:t>
            </a:r>
            <a:r>
              <a:rPr lang="en-US" sz="2667" dirty="0"/>
              <a:t>Storage Pool </a:t>
            </a:r>
            <a:r>
              <a:rPr lang="ru-RU" sz="2667" dirty="0"/>
              <a:t>под заданной нагрузкой приложений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2088" y="3303114"/>
            <a:ext cx="3244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2C95DD"/>
                </a:solidFill>
              </a:rPr>
              <a:t>VNX Sizer</a:t>
            </a:r>
            <a:endParaRPr lang="ru-RU" sz="4800" dirty="0" err="1">
              <a:solidFill>
                <a:srgbClr val="2C95DD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19292" y="2883283"/>
            <a:ext cx="7169797" cy="3085716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67" dirty="0"/>
              <a:t>Не имеет сетевого интерфейса</a:t>
            </a:r>
          </a:p>
          <a:p>
            <a:r>
              <a:rPr lang="ru-RU" sz="2667" dirty="0"/>
              <a:t>Имеет пользовательский интерфейс</a:t>
            </a:r>
          </a:p>
          <a:p>
            <a:r>
              <a:rPr lang="ru-RU" sz="2667" dirty="0"/>
              <a:t>Позволяет импортировать и экспортировать данные с помощью файлов в формате </a:t>
            </a:r>
            <a:r>
              <a:rPr lang="en-US" sz="2667" dirty="0"/>
              <a:t>JSON</a:t>
            </a:r>
            <a:endParaRPr lang="ru-RU" sz="2667" dirty="0"/>
          </a:p>
        </p:txBody>
      </p:sp>
    </p:spTree>
    <p:extLst>
      <p:ext uri="{BB962C8B-B14F-4D97-AF65-F5344CB8AC3E}">
        <p14:creationId xmlns:p14="http://schemas.microsoft.com/office/powerpoint/2010/main" val="5952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Требования к проектируемой системе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5003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ru-RU" sz="2667" dirty="0" smtClean="0"/>
              <a:t>Самостоятельное </a:t>
            </a:r>
            <a:r>
              <a:rPr lang="ru-RU" sz="2667" dirty="0"/>
              <a:t>веб-приложение с пользовательским интерфейсом</a:t>
            </a:r>
          </a:p>
          <a:p>
            <a:pPr>
              <a:spcBef>
                <a:spcPts val="1200"/>
              </a:spcBef>
            </a:pPr>
            <a:r>
              <a:rPr lang="ru-RU" sz="2667" dirty="0"/>
              <a:t>Взаимодействие во всеми компонентами по сетевому протоколу</a:t>
            </a:r>
          </a:p>
          <a:p>
            <a:pPr>
              <a:spcBef>
                <a:spcPts val="1200"/>
              </a:spcBef>
            </a:pPr>
            <a:r>
              <a:rPr lang="ru-RU" sz="2667" dirty="0"/>
              <a:t>Создание оболочки для </a:t>
            </a:r>
            <a:r>
              <a:rPr lang="en-US" sz="2667" dirty="0"/>
              <a:t>VNX Sizer </a:t>
            </a:r>
            <a:r>
              <a:rPr lang="ru-RU" sz="2667" dirty="0"/>
              <a:t>для обеспечения сетевого </a:t>
            </a:r>
            <a:r>
              <a:rPr lang="ru-RU" sz="2667" dirty="0" smtClean="0"/>
              <a:t>взаимодействия</a:t>
            </a:r>
            <a:endParaRPr lang="en-US" sz="2667" dirty="0" smtClean="0"/>
          </a:p>
          <a:p>
            <a:pPr>
              <a:spcBef>
                <a:spcPts val="1200"/>
              </a:spcBef>
            </a:pPr>
            <a:r>
              <a:rPr lang="ru-RU" sz="2667" dirty="0" smtClean="0"/>
              <a:t>Последующая интеграция в </a:t>
            </a:r>
            <a:r>
              <a:rPr lang="en-US" sz="2667" dirty="0" smtClean="0"/>
              <a:t>ViPR Controller</a:t>
            </a:r>
            <a:endParaRPr lang="ru-RU" sz="2667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3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Предлагаемая автоматизация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19" y="914400"/>
            <a:ext cx="7182798" cy="5107047"/>
          </a:xfrm>
        </p:spPr>
      </p:pic>
    </p:spTree>
    <p:extLst>
      <p:ext uri="{BB962C8B-B14F-4D97-AF65-F5344CB8AC3E}">
        <p14:creationId xmlns:p14="http://schemas.microsoft.com/office/powerpoint/2010/main" val="31766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Функциональная архитектура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34" y="914400"/>
            <a:ext cx="6783909" cy="2362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505200"/>
            <a:ext cx="6908384" cy="23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Системная архитектура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19" y="914400"/>
            <a:ext cx="8496339" cy="5029200"/>
          </a:xfrm>
        </p:spPr>
      </p:pic>
    </p:spTree>
    <p:extLst>
      <p:ext uri="{BB962C8B-B14F-4D97-AF65-F5344CB8AC3E}">
        <p14:creationId xmlns:p14="http://schemas.microsoft.com/office/powerpoint/2010/main" val="6272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Программная архитектура. </a:t>
            </a:r>
            <a:r>
              <a:rPr lang="en-US" dirty="0" smtClean="0"/>
              <a:t>VNX Sizer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4400"/>
            <a:ext cx="9778360" cy="5025648"/>
          </a:xfrm>
        </p:spPr>
      </p:pic>
    </p:spTree>
    <p:extLst>
      <p:ext uri="{BB962C8B-B14F-4D97-AF65-F5344CB8AC3E}">
        <p14:creationId xmlns:p14="http://schemas.microsoft.com/office/powerpoint/2010/main" val="18024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Программная архитектура. </a:t>
            </a:r>
            <a:r>
              <a:rPr lang="en-US" dirty="0" err="1" smtClean="0"/>
              <a:t>CoreSystem</a:t>
            </a:r>
            <a:endParaRPr lang="ru-R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9" y="990600"/>
            <a:ext cx="10525721" cy="517744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13791"/>
            <a:ext cx="6569546" cy="5073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03" y="1143000"/>
            <a:ext cx="7524939" cy="4568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7043"/>
            <a:ext cx="10718069" cy="4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444111" cy="609600"/>
          </a:xfrm>
        </p:spPr>
        <p:txBody>
          <a:bodyPr/>
          <a:lstStyle/>
          <a:p>
            <a:r>
              <a:rPr lang="ru-RU" dirty="0" smtClean="0"/>
              <a:t>Архитектура данных</a:t>
            </a:r>
            <a:r>
              <a:rPr lang="en-US" dirty="0" smtClean="0"/>
              <a:t>. </a:t>
            </a:r>
            <a:r>
              <a:rPr lang="ru-RU" dirty="0" smtClean="0"/>
              <a:t>Хранимые данные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08" y="1371600"/>
            <a:ext cx="4948670" cy="4341028"/>
          </a:xfrm>
        </p:spPr>
      </p:pic>
    </p:spTree>
    <p:extLst>
      <p:ext uri="{BB962C8B-B14F-4D97-AF65-F5344CB8AC3E}">
        <p14:creationId xmlns:p14="http://schemas.microsoft.com/office/powerpoint/2010/main" val="9856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444111" cy="609600"/>
          </a:xfrm>
        </p:spPr>
        <p:txBody>
          <a:bodyPr/>
          <a:lstStyle/>
          <a:p>
            <a:r>
              <a:rPr lang="ru-RU" dirty="0" smtClean="0"/>
              <a:t>Архитектура данных</a:t>
            </a:r>
            <a:r>
              <a:rPr lang="en-US" dirty="0" smtClean="0"/>
              <a:t>. VNXSizer WS API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11290353" cy="47548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29" y="1088542"/>
            <a:ext cx="6888694" cy="480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4" y="976751"/>
            <a:ext cx="8145564" cy="508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70" y="1179465"/>
            <a:ext cx="5506211" cy="47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83" y="526467"/>
            <a:ext cx="6839717" cy="55707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9288" y="304800"/>
            <a:ext cx="11444111" cy="609600"/>
          </a:xfrm>
        </p:spPr>
        <p:txBody>
          <a:bodyPr/>
          <a:lstStyle/>
          <a:p>
            <a:r>
              <a:rPr lang="ru-RU" dirty="0" smtClean="0"/>
              <a:t>Архитектура данных</a:t>
            </a:r>
            <a:r>
              <a:rPr lang="en-US" dirty="0" smtClean="0"/>
              <a:t>. Core WS API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67" y="930965"/>
            <a:ext cx="8606951" cy="4978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4919594" cy="327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47" y="930965"/>
            <a:ext cx="3816099" cy="5112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71" y="1274932"/>
            <a:ext cx="6905249" cy="4424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5" y="1136067"/>
            <a:ext cx="9879879" cy="46280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5" y="1844749"/>
            <a:ext cx="11232751" cy="2934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15" y="1015515"/>
            <a:ext cx="4249558" cy="48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Терминология СХД. </a:t>
            </a:r>
            <a:r>
              <a:rPr lang="en-US" dirty="0" smtClean="0"/>
              <a:t>Storage Pool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1498600"/>
          </a:xfrm>
        </p:spPr>
        <p:txBody>
          <a:bodyPr/>
          <a:lstStyle/>
          <a:p>
            <a:r>
              <a:rPr lang="en-US" sz="2667" dirty="0"/>
              <a:t>Storage Pool – </a:t>
            </a:r>
            <a:r>
              <a:rPr lang="ru-RU" sz="2667" dirty="0"/>
              <a:t>единое хранилище </a:t>
            </a:r>
            <a:r>
              <a:rPr lang="ru-RU" sz="2667" dirty="0" smtClean="0"/>
              <a:t>физических дисков</a:t>
            </a:r>
            <a:r>
              <a:rPr lang="en-US" sz="2667" dirty="0" smtClean="0"/>
              <a:t>, </a:t>
            </a:r>
            <a:r>
              <a:rPr lang="ru-RU" sz="2667" dirty="0" smtClean="0"/>
              <a:t>которые автоматические конфигурируются в однотипные </a:t>
            </a:r>
            <a:r>
              <a:rPr lang="en-US" sz="2667" dirty="0" smtClean="0"/>
              <a:t>RAID</a:t>
            </a:r>
            <a:r>
              <a:rPr lang="ru-RU" sz="2667" dirty="0" smtClean="0"/>
              <a:t>-массивы</a:t>
            </a:r>
            <a:endParaRPr lang="ru-RU" sz="2667" dirty="0"/>
          </a:p>
        </p:txBody>
      </p:sp>
      <p:pic>
        <p:nvPicPr>
          <p:cNvPr id="10" name="Объект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2" y="3224788"/>
            <a:ext cx="9164529" cy="26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7188200" cy="4572000"/>
          </a:xfrm>
        </p:spPr>
        <p:txBody>
          <a:bodyPr/>
          <a:lstStyle/>
          <a:p>
            <a:r>
              <a:rPr lang="en-US" dirty="0" smtClean="0"/>
              <a:t>Java EE (Spring)</a:t>
            </a:r>
          </a:p>
          <a:p>
            <a:r>
              <a:rPr lang="ru-RU" dirty="0" smtClean="0"/>
              <a:t>Встроенный сервер приложений (</a:t>
            </a:r>
            <a:r>
              <a:rPr lang="en-US" dirty="0" smtClean="0"/>
              <a:t>Spring Boot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smtClean="0"/>
              <a:t>MongoDB</a:t>
            </a:r>
          </a:p>
          <a:p>
            <a:r>
              <a:rPr lang="en-US" dirty="0" smtClean="0"/>
              <a:t>jQuery</a:t>
            </a:r>
          </a:p>
        </p:txBody>
      </p:sp>
      <p:pic>
        <p:nvPicPr>
          <p:cNvPr id="1026" name="Picture 2" descr="https://spring.io/img/spring-by-pivotal-9066b55828deb3c10e27e609af322c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72745"/>
            <a:ext cx="4063999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nn.com.ua/Media/Default/Content%20img/ja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51890"/>
            <a:ext cx="1435330" cy="26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heodo.fr/uploads/blog/2015/11/mongod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417" y="3352800"/>
            <a:ext cx="2008906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odingtutors.net/uploads/170/logo-jquer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48" y="3217882"/>
            <a:ext cx="2376985" cy="23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9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7999" y="1320800"/>
            <a:ext cx="11288889" cy="4572000"/>
          </a:xfrm>
        </p:spPr>
        <p:txBody>
          <a:bodyPr/>
          <a:lstStyle/>
          <a:p>
            <a:r>
              <a:rPr lang="en-US" dirty="0" smtClean="0"/>
              <a:t>VNX Sizer WS API Wrapper</a:t>
            </a:r>
          </a:p>
          <a:p>
            <a:pPr lvl="1"/>
            <a:r>
              <a:rPr lang="ru-RU" dirty="0" smtClean="0"/>
              <a:t>Модульные тесты на корректность преобразования входных и выходных данных утилиты</a:t>
            </a:r>
          </a:p>
          <a:p>
            <a:pPr lvl="1"/>
            <a:r>
              <a:rPr lang="ru-RU" dirty="0" smtClean="0"/>
              <a:t>Интеграционный тест по автоматизированному запуску утилиты и проверки выходных данных </a:t>
            </a:r>
            <a:endParaRPr lang="en-US" dirty="0" smtClean="0"/>
          </a:p>
          <a:p>
            <a:r>
              <a:rPr lang="en-US" dirty="0" smtClean="0"/>
              <a:t>Core System</a:t>
            </a:r>
            <a:endParaRPr lang="ru-RU" dirty="0" smtClean="0"/>
          </a:p>
          <a:p>
            <a:pPr lvl="1"/>
            <a:r>
              <a:rPr lang="ru-RU" dirty="0" smtClean="0"/>
              <a:t>Интеграционные </a:t>
            </a:r>
            <a:r>
              <a:rPr lang="ru-RU" dirty="0" smtClean="0"/>
              <a:t>тесты на корректность инициализации сессионных атрибутов при сбое в работе внешних компонентов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78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7999" y="1320800"/>
            <a:ext cx="11288889" cy="4572000"/>
          </a:xfrm>
        </p:spPr>
        <p:txBody>
          <a:bodyPr/>
          <a:lstStyle/>
          <a:p>
            <a:pPr lvl="0"/>
            <a:r>
              <a:rPr lang="ru-RU" dirty="0"/>
              <a:t>Компонент-оболочка для утилиты </a:t>
            </a:r>
            <a:r>
              <a:rPr lang="en-US" dirty="0"/>
              <a:t>VNX </a:t>
            </a:r>
            <a:r>
              <a:rPr lang="en-US" dirty="0" smtClean="0"/>
              <a:t>Sizer</a:t>
            </a:r>
            <a:endParaRPr lang="ru-RU" dirty="0"/>
          </a:p>
          <a:p>
            <a:pPr lvl="0"/>
            <a:r>
              <a:rPr lang="ru-RU" dirty="0"/>
              <a:t>Интерфейс </a:t>
            </a:r>
            <a:r>
              <a:rPr lang="en-US" dirty="0"/>
              <a:t>VNX Sizer WS </a:t>
            </a:r>
            <a:r>
              <a:rPr lang="en-US" dirty="0" smtClean="0"/>
              <a:t>API</a:t>
            </a:r>
            <a:endParaRPr lang="ru-RU" dirty="0" smtClean="0"/>
          </a:p>
          <a:p>
            <a:pPr lvl="0"/>
            <a:r>
              <a:rPr lang="ru-RU" dirty="0" smtClean="0"/>
              <a:t>Центральный </a:t>
            </a:r>
            <a:r>
              <a:rPr lang="ru-RU" dirty="0"/>
              <a:t>компонент </a:t>
            </a:r>
            <a:r>
              <a:rPr lang="en-US" dirty="0"/>
              <a:t>Core </a:t>
            </a:r>
            <a:r>
              <a:rPr lang="en-US" dirty="0" smtClean="0"/>
              <a:t>System</a:t>
            </a:r>
            <a:endParaRPr lang="ru-RU" dirty="0" smtClean="0"/>
          </a:p>
          <a:p>
            <a:pPr lvl="0"/>
            <a:r>
              <a:rPr lang="ru-RU" dirty="0"/>
              <a:t>Интерфейс </a:t>
            </a:r>
            <a:r>
              <a:rPr lang="en-US" dirty="0"/>
              <a:t>Core System WS API</a:t>
            </a:r>
            <a:endParaRPr lang="ru-RU" dirty="0" smtClean="0"/>
          </a:p>
          <a:p>
            <a:pPr lvl="0"/>
            <a:r>
              <a:rPr lang="ru-RU" dirty="0" smtClean="0"/>
              <a:t>Пользовательский </a:t>
            </a:r>
            <a:r>
              <a:rPr lang="ru-RU" dirty="0"/>
              <a:t>веб-интерфейс </a:t>
            </a:r>
            <a:r>
              <a:rPr lang="en-US" dirty="0" smtClean="0"/>
              <a:t>Core System</a:t>
            </a:r>
            <a:endParaRPr lang="ru-RU" dirty="0" smtClean="0"/>
          </a:p>
          <a:p>
            <a:pPr lvl="0"/>
            <a:r>
              <a:rPr lang="ru-RU" dirty="0" smtClean="0"/>
              <a:t>В дальнешнем планируется интеграция в </a:t>
            </a:r>
            <a:r>
              <a:rPr lang="en-US" dirty="0" smtClean="0"/>
              <a:t>ViPR Controller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09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8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ctrTitle"/>
          </p:nvPr>
        </p:nvSpPr>
        <p:spPr>
          <a:xfrm>
            <a:off x="508000" y="1193803"/>
            <a:ext cx="11277600" cy="1914060"/>
          </a:xfrm>
        </p:spPr>
        <p:txBody>
          <a:bodyPr/>
          <a:lstStyle/>
          <a:p>
            <a:pPr algn="ctr"/>
            <a:r>
              <a:rPr lang="ru-RU" sz="3200" dirty="0"/>
              <a:t>ПРОЕКТИРОВАНИЕ И РАЗРАБОТКА ПРОТОТИПА ИНТЕГРИРОВАННОГО РЕШЕНИЯ ПО </a:t>
            </a:r>
            <a:r>
              <a:rPr lang="ru-RU" sz="3200" dirty="0" smtClean="0"/>
              <a:t>КОНСОЛИДАЦИИ РЕСУРСОВ </a:t>
            </a:r>
            <a:r>
              <a:rPr lang="ru-RU" sz="3200" dirty="0"/>
              <a:t>СХД СЕРИИ </a:t>
            </a:r>
            <a:r>
              <a:rPr lang="en-US" sz="3200" dirty="0"/>
              <a:t>EMC</a:t>
            </a:r>
            <a:r>
              <a:rPr lang="ru-RU" sz="3200" baseline="30000" dirty="0"/>
              <a:t>2</a:t>
            </a:r>
            <a:r>
              <a:rPr lang="ru-RU" sz="3200" dirty="0"/>
              <a:t> </a:t>
            </a:r>
            <a:r>
              <a:rPr lang="en-US" sz="3200" dirty="0"/>
              <a:t>VNX </a:t>
            </a:r>
            <a:r>
              <a:rPr lang="ru-RU" sz="3200" dirty="0"/>
              <a:t>НА ОСНОВЕ СУЩЕСТВУЮЩИХ КОМПОНЕНТОВ</a:t>
            </a:r>
          </a:p>
        </p:txBody>
      </p:sp>
      <p:sp>
        <p:nvSpPr>
          <p:cNvPr id="14" name="Подзаголовок 13"/>
          <p:cNvSpPr>
            <a:spLocks noGrp="1"/>
          </p:cNvSpPr>
          <p:nvPr>
            <p:ph type="subTitle" idx="1"/>
          </p:nvPr>
        </p:nvSpPr>
        <p:spPr>
          <a:xfrm>
            <a:off x="3657600" y="3530609"/>
            <a:ext cx="8128000" cy="1089025"/>
          </a:xfrm>
        </p:spPr>
        <p:txBody>
          <a:bodyPr/>
          <a:lstStyle/>
          <a:p>
            <a:pPr algn="r"/>
            <a:r>
              <a:rPr lang="ru-RU" dirty="0" smtClean="0"/>
              <a:t>Исполнитель: Трофимов В.А.</a:t>
            </a:r>
          </a:p>
          <a:p>
            <a:pPr algn="r"/>
            <a:r>
              <a:rPr lang="ru-RU" dirty="0" smtClean="0"/>
              <a:t>Науч. Руководитель: Маятин А.В.</a:t>
            </a:r>
            <a:endParaRPr lang="ru-RU" dirty="0"/>
          </a:p>
        </p:txBody>
      </p:sp>
      <p:pic>
        <p:nvPicPr>
          <p:cNvPr id="1030" name="Picture 6" descr="https://www.insight.com/content/dam/insight-web/en_US/store/emc/emc-vnx-ser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34962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Терминология </a:t>
            </a:r>
            <a:r>
              <a:rPr lang="ru-RU" dirty="0" smtClean="0"/>
              <a:t>СХД. </a:t>
            </a:r>
            <a:r>
              <a:rPr lang="en-US" dirty="0" smtClean="0"/>
              <a:t>LUN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sz="quarter" idx="10"/>
          </p:nvPr>
        </p:nvSpPr>
        <p:spPr>
          <a:xfrm>
            <a:off x="508005" y="1320800"/>
            <a:ext cx="11288889" cy="1092200"/>
          </a:xfrm>
        </p:spPr>
        <p:txBody>
          <a:bodyPr/>
          <a:lstStyle/>
          <a:p>
            <a:r>
              <a:rPr lang="en-US" sz="2667" dirty="0"/>
              <a:t>LUN (Logical Unit Number) – </a:t>
            </a:r>
            <a:r>
              <a:rPr lang="ru-RU" sz="2667" dirty="0"/>
              <a:t>выделенное на </a:t>
            </a:r>
            <a:r>
              <a:rPr lang="en-US" sz="2667" dirty="0"/>
              <a:t>Storage Pool </a:t>
            </a:r>
            <a:r>
              <a:rPr lang="ru-RU" sz="2667" dirty="0"/>
              <a:t>пространство блокового доступа фиксированного размера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07" y="2006600"/>
            <a:ext cx="7271076" cy="39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Терминология </a:t>
            </a:r>
            <a:r>
              <a:rPr lang="ru-RU" dirty="0" smtClean="0"/>
              <a:t>СХД. </a:t>
            </a:r>
            <a:r>
              <a:rPr lang="en-US" dirty="0" smtClean="0"/>
              <a:t>Virtual Pool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17" y="2006605"/>
            <a:ext cx="7297555" cy="3995747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1092200"/>
          </a:xfrm>
        </p:spPr>
        <p:txBody>
          <a:bodyPr/>
          <a:lstStyle/>
          <a:p>
            <a:r>
              <a:rPr lang="en-US" sz="2667" dirty="0"/>
              <a:t>Virtual Pool – </a:t>
            </a:r>
            <a:r>
              <a:rPr lang="ru-RU" sz="2667" dirty="0"/>
              <a:t>уровень абстракции над </a:t>
            </a:r>
            <a:r>
              <a:rPr lang="en-US" sz="2667" dirty="0"/>
              <a:t>Storage Pool </a:t>
            </a:r>
            <a:r>
              <a:rPr lang="ru-RU" sz="2667" dirty="0"/>
              <a:t>с </a:t>
            </a:r>
            <a:r>
              <a:rPr lang="ru-RU" sz="2667" dirty="0" smtClean="0"/>
              <a:t>консолидацией </a:t>
            </a:r>
            <a:r>
              <a:rPr lang="ru-RU" sz="2667" dirty="0"/>
              <a:t>по различным параметрам</a:t>
            </a:r>
          </a:p>
        </p:txBody>
      </p:sp>
    </p:spTree>
    <p:extLst>
      <p:ext uri="{BB962C8B-B14F-4D97-AF65-F5344CB8AC3E}">
        <p14:creationId xmlns:p14="http://schemas.microsoft.com/office/powerpoint/2010/main" val="25343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 smtClean="0"/>
              <a:t>Частичная реализация концепции выделения ресурсов СХД серии </a:t>
            </a:r>
            <a:r>
              <a:rPr lang="en-US" dirty="0" smtClean="0"/>
              <a:t>EMC VNX </a:t>
            </a:r>
            <a:r>
              <a:rPr lang="ru-RU" dirty="0" smtClean="0"/>
              <a:t>на основе требований типовых приложений к динамическим параметрам производительности</a:t>
            </a:r>
          </a:p>
          <a:p>
            <a:pPr lvl="1"/>
            <a:r>
              <a:rPr lang="ru-RU" dirty="0" smtClean="0"/>
              <a:t>Активно используется в СХД более высокого уровня</a:t>
            </a:r>
          </a:p>
          <a:p>
            <a:pPr lvl="1"/>
            <a:r>
              <a:rPr lang="ru-RU" dirty="0" smtClean="0"/>
              <a:t>Позволяет абстрагироваться от внутреннего устройства СХД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1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автоматизуемого процесса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r>
              <a:rPr lang="en-US" dirty="0" smtClean="0"/>
              <a:t>Virtual Pool</a:t>
            </a:r>
            <a:r>
              <a:rPr lang="ru-RU" dirty="0" smtClean="0"/>
              <a:t>, состоящего из нескольких </a:t>
            </a:r>
            <a:r>
              <a:rPr lang="en-US" dirty="0" smtClean="0"/>
              <a:t>Storage Pool, </a:t>
            </a:r>
            <a:r>
              <a:rPr lang="ru-RU" dirty="0" smtClean="0"/>
              <a:t>удовлетворяющих требованиям приложения к параметрам производительности</a:t>
            </a:r>
            <a:endParaRPr lang="en-US" dirty="0" smtClean="0"/>
          </a:p>
          <a:p>
            <a:pPr lvl="1"/>
            <a:r>
              <a:rPr lang="ru-RU" dirty="0" smtClean="0"/>
              <a:t>Единое решение для консолидации ресурсов рассматриваемых СХД отсутствует</a:t>
            </a:r>
          </a:p>
          <a:p>
            <a:pPr lvl="1"/>
            <a:r>
              <a:rPr lang="ru-RU" dirty="0" smtClean="0"/>
              <a:t>Выполнение процесса вручную занимает много времени и затруднительно в больших датацентрах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12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процесса автоматизации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11258448" cy="4789618"/>
          </a:xfrm>
        </p:spPr>
      </p:pic>
    </p:spTree>
    <p:extLst>
      <p:ext uri="{BB962C8B-B14F-4D97-AF65-F5344CB8AC3E}">
        <p14:creationId xmlns:p14="http://schemas.microsoft.com/office/powerpoint/2010/main" val="6271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интегрируемых продуктов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5" y="1320807"/>
            <a:ext cx="11288889" cy="1553183"/>
          </a:xfrm>
        </p:spPr>
        <p:txBody>
          <a:bodyPr/>
          <a:lstStyle/>
          <a:p>
            <a:r>
              <a:rPr lang="ru-RU" sz="2667" dirty="0"/>
              <a:t>Веб-приложение для централизованного управления большим количеством систем хранения данных</a:t>
            </a:r>
          </a:p>
          <a:p>
            <a:r>
              <a:rPr lang="ru-RU" sz="2667" dirty="0"/>
              <a:t>Уровень абстракции над ресурсами СХД: </a:t>
            </a:r>
            <a:r>
              <a:rPr lang="en-US" sz="2667" i="1" dirty="0"/>
              <a:t>Virtual Pool</a:t>
            </a:r>
            <a:endParaRPr lang="en-US" sz="2667" dirty="0"/>
          </a:p>
        </p:txBody>
      </p:sp>
      <p:pic>
        <p:nvPicPr>
          <p:cNvPr id="3076" name="Picture 4" descr="https://pbs.twimg.com/media/CGhTvzQVAAAQ1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6" y="3004319"/>
            <a:ext cx="4684889" cy="28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508004" y="2873983"/>
            <a:ext cx="6197596" cy="3251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67" dirty="0"/>
              <a:t>Имеет </a:t>
            </a:r>
            <a:r>
              <a:rPr lang="en-US" sz="2667" dirty="0"/>
              <a:t>REST API</a:t>
            </a:r>
            <a:endParaRPr lang="ru-RU" sz="2667" dirty="0"/>
          </a:p>
          <a:p>
            <a:pPr lvl="1"/>
            <a:r>
              <a:rPr lang="ru-RU" sz="2133" dirty="0"/>
              <a:t>Получение </a:t>
            </a:r>
            <a:r>
              <a:rPr lang="ru-RU" sz="2133" dirty="0" smtClean="0"/>
              <a:t>статической  </a:t>
            </a:r>
            <a:r>
              <a:rPr lang="ru-RU" sz="2133" dirty="0"/>
              <a:t>информации </a:t>
            </a:r>
            <a:r>
              <a:rPr lang="ru-RU" sz="2133" dirty="0" smtClean="0"/>
              <a:t>о СХД и имеющихся </a:t>
            </a:r>
            <a:r>
              <a:rPr lang="en-US" sz="2133" dirty="0"/>
              <a:t>Storage Pool</a:t>
            </a:r>
            <a:r>
              <a:rPr lang="ru-RU" sz="2133" dirty="0"/>
              <a:t> </a:t>
            </a:r>
            <a:endParaRPr lang="ru-RU" sz="2133" dirty="0" smtClean="0"/>
          </a:p>
          <a:p>
            <a:pPr lvl="1"/>
            <a:r>
              <a:rPr lang="ru-RU" sz="2133" dirty="0" smtClean="0"/>
              <a:t>Создание </a:t>
            </a:r>
            <a:r>
              <a:rPr lang="en-US" sz="2133" dirty="0"/>
              <a:t>Virtual Pool</a:t>
            </a:r>
            <a:endParaRPr lang="ru-RU" sz="2133" dirty="0"/>
          </a:p>
          <a:p>
            <a:pPr lvl="1"/>
            <a:r>
              <a:rPr lang="ru-RU" sz="2133" dirty="0"/>
              <a:t>Выделение </a:t>
            </a:r>
            <a:r>
              <a:rPr lang="en-US" sz="2133" dirty="0"/>
              <a:t>LUN</a:t>
            </a:r>
            <a:endParaRPr lang="ru-RU" sz="2133" dirty="0"/>
          </a:p>
          <a:p>
            <a:r>
              <a:rPr lang="ru-RU" sz="2667" dirty="0" smtClean="0"/>
              <a:t>Не </a:t>
            </a:r>
            <a:r>
              <a:rPr lang="ru-RU" sz="2667" dirty="0"/>
              <a:t>поддерживает </a:t>
            </a:r>
            <a:r>
              <a:rPr lang="ru-RU" sz="2667" dirty="0" smtClean="0"/>
              <a:t>консолидацию </a:t>
            </a:r>
            <a:r>
              <a:rPr lang="ru-RU" sz="2667" dirty="0"/>
              <a:t>по </a:t>
            </a:r>
            <a:r>
              <a:rPr lang="ru-RU" sz="2667" dirty="0" smtClean="0"/>
              <a:t>динамическим параметрам </a:t>
            </a:r>
            <a:r>
              <a:rPr lang="ru-RU" sz="2667" dirty="0"/>
              <a:t>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6287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Описание интегрируемых продуктов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2006600"/>
          </a:xfrm>
        </p:spPr>
        <p:txBody>
          <a:bodyPr/>
          <a:lstStyle/>
          <a:p>
            <a:r>
              <a:rPr lang="ru-RU" sz="2667" dirty="0"/>
              <a:t>Веб-приложение для мониторинга и анализа использования ресурсов СХД в реальном времени</a:t>
            </a:r>
          </a:p>
          <a:p>
            <a:r>
              <a:rPr lang="ru-RU" sz="2667" dirty="0"/>
              <a:t>Детальная информация о </a:t>
            </a:r>
            <a:r>
              <a:rPr lang="ru-RU" sz="2667" dirty="0" smtClean="0"/>
              <a:t>динамических характеристиках, структуре </a:t>
            </a:r>
            <a:r>
              <a:rPr lang="ru-RU" sz="2667" dirty="0"/>
              <a:t>СХД и ее ресурсов</a:t>
            </a:r>
          </a:p>
        </p:txBody>
      </p:sp>
      <p:pic>
        <p:nvPicPr>
          <p:cNvPr id="4098" name="Picture 2" descr="https://store.emc.com/medias/sys_master/images/8799215419422/EMC-ViPR-SRM-IM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25800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99872" y="3350768"/>
            <a:ext cx="8644128" cy="2618232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67" dirty="0"/>
              <a:t>Имеет </a:t>
            </a:r>
            <a:r>
              <a:rPr lang="en-US" sz="2667" dirty="0"/>
              <a:t>SOAP API</a:t>
            </a:r>
            <a:endParaRPr lang="ru-RU" sz="2667" dirty="0"/>
          </a:p>
          <a:p>
            <a:pPr lvl="1"/>
            <a:r>
              <a:rPr lang="ru-RU" sz="2133" dirty="0" smtClean="0"/>
              <a:t>Утилизация </a:t>
            </a:r>
            <a:r>
              <a:rPr lang="ru-RU" sz="2133" dirty="0"/>
              <a:t>за период</a:t>
            </a:r>
          </a:p>
          <a:p>
            <a:pPr lvl="1"/>
            <a:r>
              <a:rPr lang="ru-RU" sz="2133" dirty="0"/>
              <a:t>Среднее время отклика за период</a:t>
            </a:r>
          </a:p>
        </p:txBody>
      </p:sp>
    </p:spTree>
    <p:extLst>
      <p:ext uri="{BB962C8B-B14F-4D97-AF65-F5344CB8AC3E}">
        <p14:creationId xmlns:p14="http://schemas.microsoft.com/office/powerpoint/2010/main" val="48592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4 16x9 external template3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1638</Words>
  <Application>Microsoft Office PowerPoint</Application>
  <PresentationFormat>Widescreen</PresentationFormat>
  <Paragraphs>142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Lucida Grande</vt:lpstr>
      <vt:lpstr>Verdana</vt:lpstr>
      <vt:lpstr>Wingdings</vt:lpstr>
      <vt:lpstr>2014 16x9 external template3</vt:lpstr>
      <vt:lpstr>ПРОЕКТИРОВАНИЕ И РАЗРАБОТКА ПРОТОТИПА ИНТЕГРИРОВАННОГО РЕШЕНИЯ ПО КОНСОЛИДАЦИИ РЕСУРСОВ СХД СЕРИИ EMC2 VNX НА ОСНОВЕ СУЩЕСТВУЮЩИХ КОМПОНЕНТОВ</vt:lpstr>
      <vt:lpstr>Терминология СХД. Storage Pool</vt:lpstr>
      <vt:lpstr>Терминология СХД. LUN</vt:lpstr>
      <vt:lpstr>Терминология СХД. Virtual Pool</vt:lpstr>
      <vt:lpstr>Цель работы</vt:lpstr>
      <vt:lpstr>Описание автоматизуемого процесса</vt:lpstr>
      <vt:lpstr>Описание процесса автоматизации</vt:lpstr>
      <vt:lpstr>Описание интегрируемых продуктов</vt:lpstr>
      <vt:lpstr>Описание интегрируемых продуктов</vt:lpstr>
      <vt:lpstr>Описание интегрируемых продуктов</vt:lpstr>
      <vt:lpstr>Требования к проектируемой системе</vt:lpstr>
      <vt:lpstr>Предлагаемая автоматизация</vt:lpstr>
      <vt:lpstr>Функциональная архитектура</vt:lpstr>
      <vt:lpstr>Системная архитектура</vt:lpstr>
      <vt:lpstr>Программная архитектура. VNX Sizer</vt:lpstr>
      <vt:lpstr>Программная архитектура. CoreSystem</vt:lpstr>
      <vt:lpstr>Архитектура данных. Хранимые данные</vt:lpstr>
      <vt:lpstr>Архитектура данных. VNXSizer WS API</vt:lpstr>
      <vt:lpstr>Архитектура данных. Core WS API</vt:lpstr>
      <vt:lpstr>Реализация</vt:lpstr>
      <vt:lpstr>Тестирование</vt:lpstr>
      <vt:lpstr>Заключение</vt:lpstr>
      <vt:lpstr>PowerPoint Presentation</vt:lpstr>
      <vt:lpstr>ПРОЕКТИРОВАНИЕ И РАЗРАБОТКА ПРОТОТИПА ИНТЕГРИРОВАННОГО РЕШЕНИЯ ПО КОНСОЛИДАЦИИ РЕСУРСОВ СХД СЕРИИ EMC2 VNX НА ОСНОВЕ СУЩЕСТВУЮЩИХ КОМПОНЕНТОВ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Borsch</dc:creator>
  <cp:lastModifiedBy>Трофимов Владислав</cp:lastModifiedBy>
  <cp:revision>195</cp:revision>
  <dcterms:modified xsi:type="dcterms:W3CDTF">2016-06-06T22:20:13Z</dcterms:modified>
</cp:coreProperties>
</file>